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CC"/>
    <a:srgbClr val="FF66FF"/>
    <a:srgbClr val="6600CC"/>
    <a:srgbClr val="FAA0EF"/>
    <a:srgbClr val="F20CD7"/>
    <a:srgbClr val="00CCFF"/>
    <a:srgbClr val="9900FF"/>
    <a:srgbClr val="A8F2C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084E-0247-4376-9B4C-C776D247E00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8CFE5-CD70-45E0-9F99-8E6931A81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F25AC-EA13-4162-8141-DB8D8EB968C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3CDFB-5E86-47FA-BE15-81FA9DF4E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4A25-9EF2-421E-B01A-BACE7E55781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C84CB-6FA3-4332-ABFB-8227CA083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A7CBD-870E-46F2-82B2-97817D9772B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EABDD-2DA0-4C31-90B3-F25E9E5A6D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54CE-6CF8-4ADB-8137-80D28C43934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DDA82-E505-409F-9E70-CC782A1B8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CD95-7EC3-44B7-942B-48C9A91AAD9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E2292-8D03-4152-9906-2223C4E1A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46CE5-A132-40B8-A642-AB7697301BA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84C9F-DC64-4390-9263-4F7B982AD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2E1B-AE46-4C96-96C8-E6AB58CA65C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97474-1C56-4153-B5B0-E0A1B44D4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7D659-0626-4A2C-B3E0-EF5E7877D74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5CE2-8DC9-4A7B-99DB-19BDCD1A3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5F49A-BECF-4076-9738-CD995C345BD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7F3F-981D-40F2-ABC1-246F23CB4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6FD6A-3EEC-48C2-B3EA-809F5DB355EB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000C-8AE8-4305-AEAF-A52965896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F048D-FAAB-41FA-88A4-9AC492F713A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1B7373-2489-40A0-9FED-8546F9048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20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21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s-3d.ru/sstorage/53/2011/09/12509111403436634.jpg" TargetMode="External"/><Relationship Id="rId13" Type="http://schemas.openxmlformats.org/officeDocument/2006/relationships/hyperlink" Target="http://www.stilnos.com/wp-content/uploads/2013/01/kapusta.jpg" TargetMode="External"/><Relationship Id="rId3" Type="http://schemas.openxmlformats.org/officeDocument/2006/relationships/hyperlink" Target="http://www.playcast.ru/uploads/2013/08/10/5845263.jpg" TargetMode="External"/><Relationship Id="rId7" Type="http://schemas.openxmlformats.org/officeDocument/2006/relationships/hyperlink" Target="http://nasotke.ru/wp-content/uploads/2014/11/luk-zimu-sorta-chernushka-porej-vybrat-1.jpg" TargetMode="External"/><Relationship Id="rId12" Type="http://schemas.openxmlformats.org/officeDocument/2006/relationships/hyperlink" Target="http://varikoz.org/i/images/chesnok-pri-gemorroe1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tvet.imgsmail.ru/download/f1ea56bf939052a13bf947d1caae2411_h-45160.jpg" TargetMode="External"/><Relationship Id="rId11" Type="http://schemas.openxmlformats.org/officeDocument/2006/relationships/hyperlink" Target="http://dacnye-hitrosti.ru/wp-content/uploads/2016/04/2-120.jpg" TargetMode="External"/><Relationship Id="rId5" Type="http://schemas.openxmlformats.org/officeDocument/2006/relationships/hyperlink" Target="http://foodbrand.ru/media/products/vegetables/kartofel2.jpg" TargetMode="External"/><Relationship Id="rId10" Type="http://schemas.openxmlformats.org/officeDocument/2006/relationships/hyperlink" Target="https://fruitnews.ru/images/december2014/ogurec2.jpg" TargetMode="External"/><Relationship Id="rId4" Type="http://schemas.openxmlformats.org/officeDocument/2006/relationships/hyperlink" Target="http://333v.ru/uploads/f5/f50064fb886a3a4d891bb1eb54c21aa4.jpg" TargetMode="External"/><Relationship Id="rId9" Type="http://schemas.openxmlformats.org/officeDocument/2006/relationships/hyperlink" Target="http://hairsave.ru/wp-content/uploads/2014/05/tykva-dlya-volos.jpg" TargetMode="External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4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5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6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7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8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slide" Target="slide5.xml"/><Relationship Id="rId3" Type="http://schemas.openxmlformats.org/officeDocument/2006/relationships/audio" Target="../media/audio2.wav"/><Relationship Id="rId21" Type="http://schemas.openxmlformats.org/officeDocument/2006/relationships/slide" Target="slide8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slide" Target="slide4.xml"/><Relationship Id="rId25" Type="http://schemas.openxmlformats.org/officeDocument/2006/relationships/slide" Target="slide12.xml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slide" Target="slide11.xml"/><Relationship Id="rId5" Type="http://schemas.openxmlformats.org/officeDocument/2006/relationships/image" Target="../media/image3.jpeg"/><Relationship Id="rId15" Type="http://schemas.openxmlformats.org/officeDocument/2006/relationships/image" Target="../media/image19.jpeg"/><Relationship Id="rId23" Type="http://schemas.openxmlformats.org/officeDocument/2006/relationships/slide" Target="slide10.xml"/><Relationship Id="rId10" Type="http://schemas.openxmlformats.org/officeDocument/2006/relationships/image" Target="../media/image8.jpeg"/><Relationship Id="rId19" Type="http://schemas.openxmlformats.org/officeDocument/2006/relationships/slide" Target="slide6.xml"/><Relationship Id="rId4" Type="http://schemas.openxmlformats.org/officeDocument/2006/relationships/image" Target="../media/image1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58452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755650" y="333375"/>
            <a:ext cx="78581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№1 городского округа город Нововоронеж»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2916238" y="5229225"/>
            <a:ext cx="6048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Автор: Малкина Любовь Николаевна, </a:t>
            </a:r>
          </a:p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	   учитель начальных классов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11560" y="1844824"/>
            <a:ext cx="788436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«Овощи – полезные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				 продукты»</a:t>
            </a:r>
          </a:p>
        </p:txBody>
      </p:sp>
      <p:pic>
        <p:nvPicPr>
          <p:cNvPr id="2054" name="Рисунок 9" descr="f50064fb886a3a4d891bb1eb54c21aa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781300"/>
            <a:ext cx="4321175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237312"/>
            <a:ext cx="720080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8" name="TextBox 8"/>
          <p:cNvSpPr txBox="1">
            <a:spLocks noChangeArrowheads="1"/>
          </p:cNvSpPr>
          <p:nvPr/>
        </p:nvSpPr>
        <p:spPr bwMode="auto">
          <a:xfrm>
            <a:off x="6443663" y="4076700"/>
            <a:ext cx="2160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1-4 </a:t>
            </a:r>
            <a:r>
              <a:rPr lang="ru-RU" sz="2800" i="1">
                <a:latin typeface="Times New Roman" pitchFamily="18" charset="0"/>
                <a:cs typeface="Times New Roman" pitchFamily="18" charset="0"/>
              </a:rPr>
              <a:t>классы)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0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Название этого овоща происходит от латинского слова «капут», что означает «голова». Родиной овоща считается Древний Рим. Там он употреблялся не только для питания, но и в лечебных целях. Содержит большое количество витаминов.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0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Этот овощ в старину называли «змеиной травкой». Считалось, что его запах отпугивает ядовитых змей и вредных насекомых. Содержит фитонциды, углеводы, белки, витамины и микроэлементы.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5" descr="58452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643188" y="285750"/>
            <a:ext cx="3929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250825" y="908050"/>
            <a:ext cx="8569325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http://www.playcast.ru/uploads/2013/08/10/5845263.jpg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http://333v.ru/uploads/f5/f50064fb886a3a4d891bb1eb54c21aa4.jpg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овощи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5"/>
              </a:rPr>
              <a:t>http://foodbrand.ru/media/products/vegetables/kartofel2.jpg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картофель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6"/>
              </a:rPr>
              <a:t>https://otvet.imgsmail.ru/download/f1ea56bf939052a13bf947d1caae2411_h-45160.jpg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морковь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7"/>
              </a:rPr>
              <a:t>http://nasotke.ru/wp-content/uploads/2014/11/luk-zimu-sorta-chernushka-porej-vybrat-1.jpg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лук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8"/>
              </a:rPr>
              <a:t>http://wallpapers-3d.ru/sstorage/53/2011/09/12509111403436634.jpg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 горох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9"/>
              </a:rPr>
              <a:t>http://hairsave.ru/wp-content/uploads/2014/05/tykva-dlya-volos.jpg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тыква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10"/>
              </a:rPr>
              <a:t>https://fruitnews.ru/images/december2014/ogurec2.jpg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огурец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11"/>
              </a:rPr>
              <a:t>http://dacnye-hitrosti.ru/wp-content/uploads/2016/04/2-120.jpg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помидор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12"/>
              </a:rPr>
              <a:t>http://varikoz.org/i/images/chesnok-pri-gemorroe1.jpg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чеснок </a:t>
            </a:r>
          </a:p>
          <a:p>
            <a:pPr algn="just"/>
            <a:r>
              <a:rPr lang="ru-RU" sz="2000" u="sng">
                <a:latin typeface="Times New Roman" pitchFamily="18" charset="0"/>
                <a:cs typeface="Times New Roman" pitchFamily="18" charset="0"/>
                <a:hlinkClick r:id="rId13"/>
              </a:rPr>
              <a:t>http://www.stilnos.com/wp-content/uploads/2013/01/kapusta.jpg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капуста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омой 6">
            <a:hlinkClick r:id="rId14" action="ppaction://hlinksldjump" highlightClick="1"/>
          </p:cNvPr>
          <p:cNvSpPr/>
          <p:nvPr/>
        </p:nvSpPr>
        <p:spPr>
          <a:xfrm>
            <a:off x="179576" y="6093296"/>
            <a:ext cx="576000" cy="576000"/>
          </a:xfrm>
          <a:prstGeom prst="actionButtonHome">
            <a:avLst/>
          </a:prstGeom>
          <a:solidFill>
            <a:srgbClr val="FFFF00"/>
          </a:solidFill>
          <a:ln>
            <a:solidFill>
              <a:srgbClr val="00B050">
                <a:alpha val="48000"/>
              </a:srgb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7" descr="584526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>
            <a:hlinkClick r:id="rId3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Скругленный прямоугольник 16">
            <a:hlinkClick r:id="rId4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Скругленный прямоугольник 17">
            <a:hlinkClick r:id="rId5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Скругленный прямоугольник 18">
            <a:hlinkClick r:id="rId6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Скругленный прямоугольник 19">
            <a:hlinkClick r:id="rId7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Скругленный прямоугольник 20">
            <a:hlinkClick r:id="rId8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Скругленный прямоугольник 21">
            <a:hlinkClick r:id="rId9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Скругленный прямоугольник 22">
            <a:hlinkClick r:id="rId10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Скругленный прямоугольник 23">
            <a:hlinkClick r:id="rId11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5" name="Управляющая кнопка: сведения 24">
            <a:hlinkClick r:id="rId12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  <p:sp>
        <p:nvSpPr>
          <p:cNvPr id="3111" name="Прямоугольник 28"/>
          <p:cNvSpPr>
            <a:spLocks noChangeArrowheads="1"/>
          </p:cNvSpPr>
          <p:nvPr/>
        </p:nvSpPr>
        <p:spPr bwMode="auto">
          <a:xfrm>
            <a:off x="395288" y="620713"/>
            <a:ext cx="5761037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Овощи – необходимый источник витаминов и микроэлементов.  А хорошо ли вы знаете их?</a:t>
            </a:r>
          </a:p>
          <a:p>
            <a:pPr algn="just"/>
            <a:r>
              <a: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Прочитайте задание, найдите на экране телевизора картинку-ответ и щёлкните по ней. Если ответ правильный, на экране останется одна картинка. </a:t>
            </a:r>
          </a:p>
          <a:p>
            <a:pPr algn="just"/>
            <a:r>
              <a: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Для перехода к любому заданию используйте клавиши с цифрами.</a:t>
            </a:r>
          </a:p>
          <a:p>
            <a:pPr algn="ctr"/>
            <a:r>
              <a:rPr lang="ru-RU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Удачи!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1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Европе этот овощ считался декоративным из-за красивых, ярких плодов. Им украшали клумбы в садах, выращивали в горшках на подоконниках. Овощ содержит витамины, сахар, клетчатку, лимонную и яблочную кислоты.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869160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1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В древности из этого овоща люди делали тарелки, миски, бутыли и даже вёдра. Самые первые музыкальные инструменты тоже мастерили из него. Сочную и нежную мякоть овоща используют в диетическом питании.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1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Название этого овоща происходит от итальянского «тартуффоли», что означает «трюфель». Этот овощ богат витаминами, микроэлементами, содержит крахмал.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1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Раньше этот овощ считался универсальным средством, предохраняющим и излечивающим от всех болезней. В древней Греции он считался священным. Его приносили в дар богам. Он содержит фитонциды, минеральные вещества и витамины.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0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переводе с греческого этот овощ означает «неспелый», «недозрелый». И, действительно, в пищу его употребляют недозрелым. На 97 % он состоит из воды.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0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первый овощ, который закрыли в консервную банку. Он является чемпионом среди овощей по содержанию белка. Богат витаминами А, В и С.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0" descr="584526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17" descr="364616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125" y="1916113"/>
            <a:ext cx="6261100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Прямоугольник 27"/>
          <p:cNvSpPr>
            <a:spLocks noChangeArrowheads="1"/>
          </p:cNvSpPr>
          <p:nvPr/>
        </p:nvSpPr>
        <p:spPr bwMode="auto">
          <a:xfrm>
            <a:off x="179388" y="260350"/>
            <a:ext cx="87137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Родиной этого овоща считается Средиземноморье. В нём содержится большое количество каротина, превращающегося в организме человека в витамин А, который называют витамином роста.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23850" y="2205038"/>
            <a:ext cx="2016125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39975" y="2205038"/>
            <a:ext cx="1944688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284663" y="2205038"/>
            <a:ext cx="1871662" cy="1295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3500438"/>
            <a:ext cx="2016125" cy="122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339975" y="3500438"/>
            <a:ext cx="1944688" cy="1223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284663" y="3500438"/>
            <a:ext cx="1871662" cy="122396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23850" y="4724400"/>
            <a:ext cx="2016125" cy="1296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339975" y="4724400"/>
            <a:ext cx="1944688" cy="12969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4663" y="4724400"/>
            <a:ext cx="1871662" cy="12969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9388" y="1989138"/>
            <a:ext cx="6121400" cy="43195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16216" y="2636912"/>
            <a:ext cx="2304256" cy="3600400"/>
          </a:xfrm>
          <a:prstGeom prst="roundRect">
            <a:avLst/>
          </a:prstGeom>
          <a:solidFill>
            <a:srgbClr val="30BFDC"/>
          </a:solidFill>
          <a:ln>
            <a:solidFill>
              <a:srgbClr val="30BFD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6732240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7380312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8028384" y="2780928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19" action="ppaction://hlinksldjump"/>
          </p:cNvPr>
          <p:cNvSpPr/>
          <p:nvPr/>
        </p:nvSpPr>
        <p:spPr>
          <a:xfrm>
            <a:off x="6732240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0" action="ppaction://hlinksldjump"/>
          </p:cNvPr>
          <p:cNvSpPr/>
          <p:nvPr/>
        </p:nvSpPr>
        <p:spPr>
          <a:xfrm>
            <a:off x="7380312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1" action="ppaction://hlinksldjump"/>
          </p:cNvPr>
          <p:cNvSpPr/>
          <p:nvPr/>
        </p:nvSpPr>
        <p:spPr>
          <a:xfrm>
            <a:off x="8028384" y="3429000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Скругленный прямоугольник 34">
            <a:hlinkClick r:id="rId22" action="ppaction://hlinksldjump"/>
          </p:cNvPr>
          <p:cNvSpPr/>
          <p:nvPr/>
        </p:nvSpPr>
        <p:spPr>
          <a:xfrm>
            <a:off x="6732240" y="4077072"/>
            <a:ext cx="576064" cy="576064"/>
          </a:xfrm>
          <a:prstGeom prst="roundRect">
            <a:avLst/>
          </a:prstGeom>
          <a:solidFill>
            <a:srgbClr val="FAA0E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Скругленный прямоугольник 35">
            <a:hlinkClick r:id="rId23" action="ppaction://hlinksldjump"/>
          </p:cNvPr>
          <p:cNvSpPr/>
          <p:nvPr/>
        </p:nvSpPr>
        <p:spPr>
          <a:xfrm>
            <a:off x="7380312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7" name="Скругленный прямоугольник 36">
            <a:hlinkClick r:id="rId24" action="ppaction://hlinksldjump"/>
          </p:cNvPr>
          <p:cNvSpPr/>
          <p:nvPr/>
        </p:nvSpPr>
        <p:spPr>
          <a:xfrm>
            <a:off x="8028384" y="4077072"/>
            <a:ext cx="576064" cy="576064"/>
          </a:xfrm>
          <a:prstGeom prst="roundRect">
            <a:avLst/>
          </a:prstGeom>
          <a:solidFill>
            <a:srgbClr val="9900FF"/>
          </a:solidFill>
          <a:ln>
            <a:solidFill>
              <a:srgbClr val="99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8" name="Управляющая кнопка: сведения 37">
            <a:hlinkClick r:id="rId25" action="ppaction://hlinksldjump" highlightClick="1"/>
          </p:cNvPr>
          <p:cNvSpPr/>
          <p:nvPr/>
        </p:nvSpPr>
        <p:spPr>
          <a:xfrm>
            <a:off x="7380312" y="4797152"/>
            <a:ext cx="576064" cy="576000"/>
          </a:xfrm>
          <a:prstGeom prst="actionButtonInformation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кругленный прямоугольник 39">
            <a:hlinkClick r:id="" action="ppaction://hlinkshowjump?jump=endshow"/>
          </p:cNvPr>
          <p:cNvSpPr/>
          <p:nvPr/>
        </p:nvSpPr>
        <p:spPr>
          <a:xfrm>
            <a:off x="6732240" y="5589240"/>
            <a:ext cx="187220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выключить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524</Words>
  <Application>Microsoft Office PowerPoint</Application>
  <PresentationFormat>Экран (4:3)</PresentationFormat>
  <Paragraphs>131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49</cp:revision>
  <dcterms:created xsi:type="dcterms:W3CDTF">2017-05-21T16:51:05Z</dcterms:created>
  <dcterms:modified xsi:type="dcterms:W3CDTF">2021-04-13T16:01:16Z</dcterms:modified>
</cp:coreProperties>
</file>